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96" r:id="rId37"/>
    <p:sldId id="297" r:id="rId3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92" autoAdjust="0"/>
    <p:restoredTop sz="86443" autoAdjust="0"/>
  </p:normalViewPr>
  <p:slideViewPr>
    <p:cSldViewPr snapToGrid="0">
      <p:cViewPr varScale="1">
        <p:scale>
          <a:sx n="67" d="100"/>
          <a:sy n="67" d="100"/>
        </p:scale>
        <p:origin x="84" y="6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E731B-1E0E-4217-85FE-1E9D2C8BE519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21893-DE0F-4F95-B67D-472F72689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72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AF4E2-F4FF-4B7F-9B60-7AB272A0C2A1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83006-1FF3-4ACE-A670-F06F47C6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7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AFA9-BD30-41F7-A609-F7714FD1A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74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quarter-note ‘la’ exercise for variety</a:t>
            </a:r>
            <a:r>
              <a:rPr lang="en-US" baseline="0" dirty="0" smtClean="0"/>
              <a:t> of every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3006-1FF3-4ACE-A670-F06F47C6E0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0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Explore downsides of alternate positions: too high, elbows</a:t>
            </a:r>
            <a:r>
              <a:rPr lang="en-US" baseline="0" dirty="0" smtClean="0"/>
              <a:t>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on white board #10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3006-1FF3-4ACE-A670-F06F47C6E0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9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0" y="3124200"/>
            <a:ext cx="8636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5056632"/>
            <a:ext cx="8636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00788"/>
            <a:ext cx="2645833" cy="273050"/>
          </a:xfrm>
        </p:spPr>
        <p:txBody>
          <a:bodyPr/>
          <a:lstStyle>
            <a:lvl1pPr algn="l"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8968" y="6300788"/>
            <a:ext cx="5084233" cy="273050"/>
          </a:xfrm>
        </p:spPr>
        <p:txBody>
          <a:bodyPr/>
          <a:lstStyle>
            <a:lvl1pPr algn="l">
              <a:defRPr sz="1100">
                <a:latin typeface="Rockwel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4184" y="6300788"/>
            <a:ext cx="914400" cy="273050"/>
          </a:xfrm>
        </p:spPr>
        <p:txBody>
          <a:bodyPr/>
          <a:lstStyle>
            <a:lvl1pPr>
              <a:defRPr sz="1100" i="0">
                <a:latin typeface="Rockwell" charset="0"/>
                <a:ea typeface="+mn-ea"/>
              </a:defRPr>
            </a:lvl1pPr>
          </a:lstStyle>
          <a:p>
            <a:pPr>
              <a:defRPr/>
            </a:pPr>
            <a:fld id="{6F86B18A-A200-4944-917F-54F11BC95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64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7533817D-827C-4817-8043-E066B8CB1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3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7238DDBF-A72B-45D3-8EC3-A46A3B9AD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57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F00EDF55-7D64-4FFB-BC2B-6AFDB58C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8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5C9D24A3-80CA-4A6C-990B-B32628E56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1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90048"/>
            <a:ext cx="4751917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0" y="368490"/>
            <a:ext cx="475488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198" y="2866031"/>
            <a:ext cx="4751917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0F56F626-D311-43A9-B32B-F04DA0775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01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838201" y="506414"/>
            <a:ext cx="5135033" cy="5514975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15357" y="380585"/>
              <a:ext cx="3657600" cy="472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061" y="1524000"/>
            <a:ext cx="475488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0059" y="2699983"/>
            <a:ext cx="475488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1078391" y="667561"/>
            <a:ext cx="4624885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51314DAC-9CE9-4CCE-AABC-AE2EB9411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81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416984" y="3521076"/>
            <a:ext cx="5452533" cy="302577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16091" y="376900"/>
              <a:ext cx="3657600" cy="47255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226484" y="241301"/>
            <a:ext cx="5450416" cy="3025775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654743" y="3682580"/>
            <a:ext cx="4938812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462839" y="403038"/>
            <a:ext cx="4938812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579" y="1524000"/>
            <a:ext cx="475488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4576" y="2699983"/>
            <a:ext cx="475488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5BF0604C-F07E-4796-9798-8FD9B24E6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9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745318" y="379414"/>
            <a:ext cx="6709833" cy="3443287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62374"/>
            <a:ext cx="97536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28736"/>
            <a:ext cx="97536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997544" y="564564"/>
            <a:ext cx="6204769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BCFAC0F5-463F-4E57-9554-688D50D2A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3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52400" y="115889"/>
            <a:ext cx="5291667" cy="370522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15502" y="380372"/>
              <a:ext cx="3657600" cy="4723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5554134" y="323850"/>
            <a:ext cx="6390217" cy="3443288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62374"/>
            <a:ext cx="97536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398869" y="304999"/>
            <a:ext cx="4797940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5781981" y="507668"/>
            <a:ext cx="591048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26106"/>
            <a:ext cx="97536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A9603798-1148-49DC-8566-ED2B067E2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18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DC0B3362-B486-4D04-8F6E-72705F0F1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3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44C50E67-3BBE-4995-A8B8-B795B3FB1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50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8910" y="450851"/>
            <a:ext cx="1128111" cy="5357812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50851"/>
            <a:ext cx="79248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2C714B22-2FAF-41C9-956F-B6184E487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96287" y="3200400"/>
            <a:ext cx="10695709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084" y="3833095"/>
            <a:ext cx="62992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1084" y="5056909"/>
            <a:ext cx="62992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299200"/>
            <a:ext cx="2641600" cy="273050"/>
          </a:xfrm>
        </p:spPr>
        <p:txBody>
          <a:bodyPr/>
          <a:lstStyle>
            <a:lvl1pPr algn="l"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283200" y="6299200"/>
            <a:ext cx="5080000" cy="273050"/>
          </a:xfrm>
        </p:spPr>
        <p:txBody>
          <a:bodyPr/>
          <a:lstStyle>
            <a:lvl1pPr algn="l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019367" y="6311901"/>
            <a:ext cx="914400" cy="265113"/>
          </a:xfrm>
        </p:spPr>
        <p:txBody>
          <a:bodyPr/>
          <a:lstStyle>
            <a:lvl1pPr>
              <a:defRPr sz="1100" i="0">
                <a:latin typeface="Rockwell" charset="0"/>
                <a:ea typeface="+mn-ea"/>
              </a:defRPr>
            </a:lvl1pPr>
          </a:lstStyle>
          <a:p>
            <a:pPr>
              <a:defRPr/>
            </a:pPr>
            <a:fld id="{7CE58EFE-5529-453D-A2FA-3AFA63D4D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4561"/>
            <a:ext cx="103632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57016"/>
            <a:ext cx="103632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E7CE934C-DE15-4A7B-8C1B-CA0291BAC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06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0258" y="1689847"/>
            <a:ext cx="11241737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96354"/>
            <a:ext cx="7112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60619"/>
            <a:ext cx="7112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09329075-2704-4186-9413-58E067CFB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96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872067" y="444501"/>
            <a:ext cx="7222067" cy="3630613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18108" y="377681"/>
              <a:ext cx="3657600" cy="472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700" y="4069804"/>
            <a:ext cx="7385051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1143570" y="632632"/>
            <a:ext cx="6679463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0823" y="5230907"/>
            <a:ext cx="7377277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8EC4DB8E-4924-42A6-9C9E-4F8B2ABE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9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D8FC0337-BCD4-4654-ABFD-BF675ABC5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1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1" y="1897064"/>
            <a:ext cx="4305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18" y="1897064"/>
            <a:ext cx="4305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1" y="1897064"/>
            <a:ext cx="4305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18" y="1897064"/>
            <a:ext cx="4305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101" y="1419367"/>
            <a:ext cx="42672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489" y="2174876"/>
            <a:ext cx="475488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3663" y="1419367"/>
            <a:ext cx="42672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352" y="2174876"/>
            <a:ext cx="475488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1ABE12D2-18B6-4AF4-A475-45B13FA04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5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97536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97536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A2D70540-8B97-4FC0-9DAC-4F1516EB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6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1" y="503238"/>
            <a:ext cx="9751484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1" y="1735138"/>
            <a:ext cx="9751484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17151" y="6315076"/>
            <a:ext cx="1727200" cy="265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i="1">
                <a:solidFill>
                  <a:prstClr val="black"/>
                </a:solidFill>
                <a:latin typeface="Rockwel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168" y="6305551"/>
            <a:ext cx="4957233" cy="258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i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8767" y="5476875"/>
            <a:ext cx="1976967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00" i="1">
                <a:solidFill>
                  <a:prstClr val="black"/>
                </a:solidFill>
                <a:latin typeface="Impact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7682B-3683-45C8-AE41-21D3BAF897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2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Font typeface="Arial" charset="0"/>
        <a:buChar char="•"/>
        <a:defRPr sz="24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2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vujRkKpUi2s?start=18" TargetMode="External"/><Relationship Id="rId2" Type="http://schemas.openxmlformats.org/officeDocument/2006/relationships/video" Target="https://www.youtube.com/embed/9shXm0cIeEY" TargetMode="External"/><Relationship Id="rId1" Type="http://schemas.openxmlformats.org/officeDocument/2006/relationships/video" Target="https://www.youtube.com/embed/gxxHr4Bz5No" TargetMode="External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XBCYib3Px4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PpoJlJWSjQ?start=60" TargetMode="Externa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f5fM1i3MGQ?start=475" TargetMode="Externa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PpoJlJWSjQ?start=27" TargetMode="Externa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VHkA9oqeFU?start=125" TargetMode="External"/><Relationship Id="rId6" Type="http://schemas.openxmlformats.org/officeDocument/2006/relationships/image" Target="../media/image66.png"/><Relationship Id="rId5" Type="http://schemas.openxmlformats.org/officeDocument/2006/relationships/image" Target="../media/image32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001000" cy="1201761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Conducting as metaphor: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what they see is what you get</a:t>
            </a:r>
            <a:endParaRPr lang="en-US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615" y="1841500"/>
            <a:ext cx="7313613" cy="4635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+mn-lt"/>
              </a:rPr>
              <a:t>Workshop outline</a:t>
            </a:r>
          </a:p>
          <a:p>
            <a:r>
              <a:rPr lang="en-US" altLang="zh-CN" dirty="0" smtClean="0">
                <a:latin typeface="+mn-lt"/>
              </a:rPr>
              <a:t>Introduction: </a:t>
            </a:r>
          </a:p>
          <a:p>
            <a:pPr lvl="1"/>
            <a:r>
              <a:rPr lang="en-US" altLang="zh-CN" dirty="0" smtClean="0">
                <a:latin typeface="+mn-lt"/>
              </a:rPr>
              <a:t>what really </a:t>
            </a:r>
            <a:r>
              <a:rPr lang="en-US" altLang="zh-CN" i="1" dirty="0" smtClean="0">
                <a:latin typeface="+mn-lt"/>
              </a:rPr>
              <a:t>is</a:t>
            </a:r>
            <a:r>
              <a:rPr lang="en-US" altLang="zh-CN" dirty="0" smtClean="0">
                <a:latin typeface="+mn-lt"/>
              </a:rPr>
              <a:t> our job?</a:t>
            </a:r>
          </a:p>
          <a:p>
            <a:pPr lvl="1"/>
            <a:r>
              <a:rPr lang="en-US" altLang="zh-CN" dirty="0" smtClean="0">
                <a:latin typeface="+mn-lt"/>
              </a:rPr>
              <a:t>What can we show?</a:t>
            </a:r>
          </a:p>
          <a:p>
            <a:pPr lvl="1"/>
            <a:r>
              <a:rPr lang="en-US" altLang="zh-CN" dirty="0" smtClean="0">
                <a:latin typeface="+mn-lt"/>
              </a:rPr>
              <a:t>Evolution of the choir’s needs from…</a:t>
            </a:r>
          </a:p>
          <a:p>
            <a:pPr marL="1255712" lvl="3" indent="0">
              <a:buNone/>
            </a:pPr>
            <a:r>
              <a:rPr lang="en-US" altLang="zh-CN" dirty="0" smtClean="0">
                <a:latin typeface="+mn-lt"/>
              </a:rPr>
              <a:t>first rehearsal… </a:t>
            </a:r>
          </a:p>
          <a:p>
            <a:pPr marL="1255712" lvl="3" indent="0">
              <a:buNone/>
            </a:pPr>
            <a:r>
              <a:rPr lang="en-US" altLang="zh-CN" dirty="0" smtClean="0">
                <a:latin typeface="+mn-lt"/>
              </a:rPr>
              <a:t>to concert</a:t>
            </a:r>
          </a:p>
          <a:p>
            <a:r>
              <a:rPr lang="en-US" altLang="zh-CN" dirty="0" smtClean="0">
                <a:latin typeface="+mn-lt"/>
              </a:rPr>
              <a:t>Review: a few of the basics</a:t>
            </a:r>
          </a:p>
          <a:p>
            <a:r>
              <a:rPr lang="en-US" altLang="zh-CN" dirty="0" smtClean="0">
                <a:latin typeface="+mn-lt"/>
              </a:rPr>
              <a:t>Conducting techniques applied to real music</a:t>
            </a:r>
          </a:p>
          <a:p>
            <a:pPr lvl="1"/>
            <a:r>
              <a:rPr lang="en-US" altLang="zh-CN" dirty="0" smtClean="0">
                <a:latin typeface="+mn-lt"/>
              </a:rPr>
              <a:t>Many opportunities for YOU to conduct!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3525">
            <a:off x="422196" y="520231"/>
            <a:ext cx="1446242" cy="1623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280">
            <a:off x="10148888" y="421654"/>
            <a:ext cx="1531062" cy="1579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25970">
            <a:off x="7080428" y="2743860"/>
            <a:ext cx="828760" cy="828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70260">
            <a:off x="5981700" y="4180623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Is there a change??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99349">
            <a:off x="8559240" y="4845727"/>
            <a:ext cx="1627977" cy="10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0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couple pattern problems…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rebound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Disproportionate size beat two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744" y="1489624"/>
            <a:ext cx="2579053" cy="2597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589" y="3502037"/>
            <a:ext cx="2625353" cy="26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The Preparatory</a:t>
            </a:r>
            <a:r>
              <a:rPr lang="en-US" baseline="0" dirty="0" smtClean="0"/>
              <a:t> Beat!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750" y="983241"/>
            <a:ext cx="9751484" cy="5169585"/>
          </a:xfrm>
        </p:spPr>
        <p:txBody>
          <a:bodyPr/>
          <a:lstStyle/>
          <a:p>
            <a:r>
              <a:rPr lang="en-US" dirty="0" smtClean="0"/>
              <a:t>What should it show???</a:t>
            </a:r>
          </a:p>
          <a:p>
            <a:pPr lvl="1"/>
            <a:r>
              <a:rPr lang="en-US" dirty="0" smtClean="0"/>
              <a:t>Tempo</a:t>
            </a:r>
          </a:p>
          <a:p>
            <a:pPr lvl="1"/>
            <a:r>
              <a:rPr lang="en-US" dirty="0" smtClean="0"/>
              <a:t>Dynamics</a:t>
            </a:r>
          </a:p>
          <a:p>
            <a:pPr lvl="1"/>
            <a:r>
              <a:rPr lang="en-US" dirty="0" smtClean="0"/>
              <a:t>Articulation </a:t>
            </a:r>
          </a:p>
          <a:p>
            <a:r>
              <a:rPr lang="en-US" dirty="0" smtClean="0"/>
              <a:t>Necessary components</a:t>
            </a:r>
          </a:p>
          <a:p>
            <a:pPr lvl="1"/>
            <a:r>
              <a:rPr lang="en-US" dirty="0" smtClean="0"/>
              <a:t>Eye contact</a:t>
            </a:r>
          </a:p>
          <a:p>
            <a:pPr lvl="1"/>
            <a:r>
              <a:rPr lang="en-US" dirty="0" smtClean="0"/>
              <a:t>Complete stop before prep (command position)</a:t>
            </a:r>
          </a:p>
          <a:p>
            <a:pPr lvl="1"/>
            <a:r>
              <a:rPr lang="en-US" dirty="0" smtClean="0"/>
              <a:t>Visible breath</a:t>
            </a:r>
          </a:p>
          <a:p>
            <a:pPr lvl="1"/>
            <a:r>
              <a:rPr lang="en-US" dirty="0" smtClean="0"/>
              <a:t>Clear gesture showing tempo-dynamics-articulation</a:t>
            </a:r>
          </a:p>
          <a:p>
            <a:pPr lvl="1"/>
            <a:r>
              <a:rPr lang="en-US" dirty="0" smtClean="0"/>
              <a:t>‘Prep’ gesture = beat </a:t>
            </a:r>
            <a:r>
              <a:rPr lang="en-US" i="1" dirty="0" smtClean="0"/>
              <a:t>prior</a:t>
            </a:r>
            <a:r>
              <a:rPr lang="en-US" dirty="0" smtClean="0"/>
              <a:t> to initial beat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4032">
            <a:off x="8410175" y="1334512"/>
            <a:ext cx="2469488" cy="1519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2960">
            <a:off x="5376573" y="2846598"/>
            <a:ext cx="1436742" cy="8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examples…</a:t>
            </a:r>
            <a:endParaRPr lang="en-US" dirty="0"/>
          </a:p>
        </p:txBody>
      </p:sp>
      <p:pic>
        <p:nvPicPr>
          <p:cNvPr id="4" name="gxxHr4Bz5N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7830" y="1371600"/>
            <a:ext cx="3288224" cy="2571750"/>
          </a:xfrm>
          <a:prstGeom prst="rect">
            <a:avLst/>
          </a:prstGeom>
        </p:spPr>
      </p:pic>
      <p:pic>
        <p:nvPicPr>
          <p:cNvPr id="6" name="9shXm0cIeEY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297837" y="1371600"/>
            <a:ext cx="3024753" cy="2571750"/>
          </a:xfrm>
          <a:prstGeom prst="rect">
            <a:avLst/>
          </a:prstGeom>
        </p:spPr>
      </p:pic>
      <p:pic>
        <p:nvPicPr>
          <p:cNvPr id="7" name="vujRkKpUi2s"/>
          <p:cNvPicPr>
            <a:picLocks noRot="1" noChangeAspect="1"/>
          </p:cNvPicPr>
          <p:nvPr>
            <a:videoFile r:link="rId3"/>
          </p:nvPr>
        </p:nvPicPr>
        <p:blipFill>
          <a:blip r:embed="rId5"/>
          <a:stretch>
            <a:fillRect/>
          </a:stretch>
        </p:blipFill>
        <p:spPr>
          <a:xfrm>
            <a:off x="3453539" y="4157904"/>
            <a:ext cx="3226230" cy="23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77774"/>
            <a:ext cx="9751484" cy="868362"/>
          </a:xfrm>
        </p:spPr>
        <p:txBody>
          <a:bodyPr/>
          <a:lstStyle/>
          <a:p>
            <a:r>
              <a:rPr lang="en-US" dirty="0" smtClean="0"/>
              <a:t>Prep practice in real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787" y="1046136"/>
            <a:ext cx="9751484" cy="4056062"/>
          </a:xfrm>
        </p:spPr>
        <p:txBody>
          <a:bodyPr/>
          <a:lstStyle/>
          <a:p>
            <a:r>
              <a:rPr lang="en-US" dirty="0" err="1" smtClean="0"/>
              <a:t>Abendlied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030" y="1253561"/>
            <a:ext cx="6690884" cy="45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Rotala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3940" y="1693809"/>
            <a:ext cx="6127240" cy="4158903"/>
          </a:xfrm>
          <a:prstGeom prst="rect">
            <a:avLst/>
          </a:prstGeom>
        </p:spPr>
      </p:pic>
      <p:pic>
        <p:nvPicPr>
          <p:cNvPr id="5" name="OXBCYib3Px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10041" y="2604348"/>
            <a:ext cx="3691180" cy="233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0890" y="1371600"/>
            <a:ext cx="4836226" cy="4021810"/>
          </a:xfrm>
          <a:prstGeom prst="rect">
            <a:avLst/>
          </a:prstGeom>
        </p:spPr>
      </p:pic>
      <p:pic>
        <p:nvPicPr>
          <p:cNvPr id="5" name="hPpoJlJWSj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987153" y="1848657"/>
            <a:ext cx="3505200" cy="22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show…</a:t>
            </a:r>
          </a:p>
          <a:p>
            <a:pPr lvl="1"/>
            <a:r>
              <a:rPr lang="en-US" dirty="0" smtClean="0"/>
              <a:t>Exact stop point</a:t>
            </a:r>
          </a:p>
          <a:p>
            <a:pPr lvl="1"/>
            <a:r>
              <a:rPr lang="en-US" dirty="0" smtClean="0"/>
              <a:t>Character of stop</a:t>
            </a:r>
          </a:p>
          <a:p>
            <a:pPr lvl="1"/>
            <a:r>
              <a:rPr lang="en-US" dirty="0" smtClean="0"/>
              <a:t>Final consonant or vowel</a:t>
            </a:r>
          </a:p>
          <a:p>
            <a:pPr lvl="0"/>
            <a:r>
              <a:rPr lang="en-US" dirty="0" smtClean="0"/>
              <a:t>Basic gesture…a circle</a:t>
            </a:r>
          </a:p>
          <a:p>
            <a:pPr lvl="1"/>
            <a:r>
              <a:rPr lang="en-US" dirty="0" smtClean="0"/>
              <a:t>Starts and ends in tempo</a:t>
            </a:r>
          </a:p>
          <a:p>
            <a:r>
              <a:rPr lang="en-US" dirty="0" smtClean="0"/>
              <a:t>Bernstein…Mahler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6301">
            <a:off x="8410009" y="869843"/>
            <a:ext cx="1819275" cy="2514600"/>
          </a:xfrm>
          <a:prstGeom prst="rect">
            <a:avLst/>
          </a:prstGeom>
        </p:spPr>
      </p:pic>
      <p:pic>
        <p:nvPicPr>
          <p:cNvPr id="5" name="tf5fM1i3MG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19926" y="3751048"/>
            <a:ext cx="292407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8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0"/>
            <a:ext cx="9751484" cy="868362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105" y="1061634"/>
            <a:ext cx="9751484" cy="5416658"/>
          </a:xfrm>
        </p:spPr>
        <p:txBody>
          <a:bodyPr/>
          <a:lstStyle/>
          <a:p>
            <a:r>
              <a:rPr lang="en-US" dirty="0" err="1" smtClean="0"/>
              <a:t>Abendlied</a:t>
            </a:r>
            <a:endParaRPr lang="en-US" dirty="0" smtClean="0"/>
          </a:p>
          <a:p>
            <a:pPr lvl="1"/>
            <a:r>
              <a:rPr lang="en-US" dirty="0" smtClean="0"/>
              <a:t>Final ‘n</a:t>
            </a:r>
            <a:r>
              <a:rPr lang="en-US" dirty="0" smtClean="0"/>
              <a:t>’?</a:t>
            </a:r>
          </a:p>
          <a:p>
            <a:pPr lvl="1"/>
            <a:r>
              <a:rPr lang="en-US" i="1" dirty="0" smtClean="0"/>
              <a:t>If </a:t>
            </a:r>
            <a:r>
              <a:rPr lang="en-US" dirty="0" smtClean="0"/>
              <a:t>final ‘s’?</a:t>
            </a:r>
          </a:p>
          <a:p>
            <a:pPr lvl="1"/>
            <a:r>
              <a:rPr lang="en-US" i="1" dirty="0" smtClean="0"/>
              <a:t>If</a:t>
            </a:r>
            <a:r>
              <a:rPr lang="en-US" dirty="0" smtClean="0"/>
              <a:t> final ‘eh’?</a:t>
            </a:r>
            <a:endParaRPr lang="en-US" i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Panther</a:t>
            </a:r>
          </a:p>
          <a:p>
            <a:pPr lvl="1"/>
            <a:r>
              <a:rPr lang="en-US" dirty="0" smtClean="0"/>
              <a:t>‘pp’ then </a:t>
            </a:r>
            <a:r>
              <a:rPr lang="en-US" dirty="0" err="1" smtClean="0"/>
              <a:t>subito</a:t>
            </a:r>
            <a:r>
              <a:rPr lang="en-US" dirty="0" smtClean="0"/>
              <a:t> ‘</a:t>
            </a:r>
            <a:r>
              <a:rPr lang="en-US" dirty="0" err="1" smtClean="0"/>
              <a:t>ff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Prepare ‘</a:t>
            </a:r>
            <a:r>
              <a:rPr lang="en-US" dirty="0" err="1" smtClean="0"/>
              <a:t>ff</a:t>
            </a:r>
            <a:r>
              <a:rPr lang="en-US" dirty="0" smtClean="0"/>
              <a:t>’ and show length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177" y="868362"/>
            <a:ext cx="4676322" cy="2700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910" y="3648238"/>
            <a:ext cx="3541351" cy="28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Fermatas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1" y="1219200"/>
            <a:ext cx="7313613" cy="4572000"/>
          </a:xfrm>
        </p:spPr>
        <p:txBody>
          <a:bodyPr/>
          <a:lstStyle/>
          <a:p>
            <a:r>
              <a:rPr lang="en-US" dirty="0" smtClean="0"/>
              <a:t>Three types</a:t>
            </a:r>
          </a:p>
          <a:p>
            <a:pPr lvl="1"/>
            <a:r>
              <a:rPr lang="en-US" dirty="0" smtClean="0"/>
              <a:t>Hold + full stop (caesura):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Hold + No Breath and continue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Hold + cut-off and continue: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(end of cut = start of prep)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60" y="532977"/>
            <a:ext cx="838200" cy="63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953000"/>
            <a:ext cx="8407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6" y="1676400"/>
            <a:ext cx="128883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56" y="2533204"/>
            <a:ext cx="1324407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56" y="3439743"/>
            <a:ext cx="993439" cy="71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63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Fermata type I: Hold + full stop (caesura)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Vos</a:t>
            </a:r>
            <a:r>
              <a:rPr lang="en-US" dirty="0" smtClean="0"/>
              <a:t> b.12-13: stop, pause, then breath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456" y="2417726"/>
            <a:ext cx="3189129" cy="3351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81" y="2417726"/>
            <a:ext cx="4397326" cy="33514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58494" y="2557221"/>
            <a:ext cx="898902" cy="5424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62276"/>
            <a:ext cx="9751484" cy="8683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Introduction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633" y="1030638"/>
            <a:ext cx="9751484" cy="5432155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Conducting as </a:t>
            </a:r>
            <a:r>
              <a:rPr lang="en-US" sz="2800" i="1" dirty="0" smtClean="0">
                <a:latin typeface="+mj-lt"/>
              </a:rPr>
              <a:t>metaphor</a:t>
            </a:r>
            <a:endParaRPr lang="en-US" sz="28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We don’t </a:t>
            </a:r>
            <a:r>
              <a:rPr lang="en-US" sz="2400" i="1" dirty="0" smtClean="0">
                <a:latin typeface="+mj-lt"/>
              </a:rPr>
              <a:t>make</a:t>
            </a:r>
            <a:r>
              <a:rPr lang="en-US" sz="2400" dirty="0" smtClean="0">
                <a:latin typeface="+mj-lt"/>
              </a:rPr>
              <a:t> the music…our singers do</a:t>
            </a:r>
          </a:p>
          <a:p>
            <a:pPr lvl="1"/>
            <a:r>
              <a:rPr lang="en-US" sz="2400" dirty="0" smtClean="0">
                <a:latin typeface="+mj-lt"/>
              </a:rPr>
              <a:t>We use metaphor to evoke suitable responses</a:t>
            </a:r>
          </a:p>
          <a:p>
            <a:pPr lvl="1"/>
            <a:r>
              <a:rPr lang="en-US" sz="2400" i="1" dirty="0" smtClean="0">
                <a:latin typeface="+mj-lt"/>
              </a:rPr>
              <a:t>If</a:t>
            </a:r>
            <a:r>
              <a:rPr lang="en-US" sz="2400" dirty="0" smtClean="0">
                <a:latin typeface="+mj-lt"/>
              </a:rPr>
              <a:t> the response is not adequate…</a:t>
            </a:r>
          </a:p>
          <a:p>
            <a:pPr marL="1255712" lvl="3" indent="0">
              <a:buNone/>
            </a:pPr>
            <a:r>
              <a:rPr lang="en-US" sz="2400" dirty="0" smtClean="0">
                <a:latin typeface="+mj-lt"/>
              </a:rPr>
              <a:t>We try something different, or…</a:t>
            </a:r>
          </a:p>
          <a:p>
            <a:pPr marL="1255712" lvl="3" indent="0">
              <a:buNone/>
            </a:pPr>
            <a:r>
              <a:rPr lang="en-US" sz="2400" dirty="0" smtClean="0">
                <a:latin typeface="+mj-lt"/>
              </a:rPr>
              <a:t>We talk!</a:t>
            </a:r>
          </a:p>
          <a:p>
            <a:pPr marL="1255712" lvl="3" indent="0">
              <a:buNone/>
            </a:pPr>
            <a:r>
              <a:rPr lang="en-US" sz="2400" dirty="0" smtClean="0">
                <a:latin typeface="+mj-lt"/>
              </a:rPr>
              <a:t>More talk = less sing.  So…</a:t>
            </a:r>
          </a:p>
          <a:p>
            <a:pPr marL="1255712" lvl="3" indent="0">
              <a:buNone/>
            </a:pPr>
            <a:r>
              <a:rPr lang="en-US" sz="2400" dirty="0" smtClean="0">
                <a:latin typeface="+mj-lt"/>
              </a:rPr>
              <a:t>Better gestures = more efficient </a:t>
            </a:r>
            <a:r>
              <a:rPr lang="en-US" sz="2400" dirty="0" smtClean="0">
                <a:latin typeface="+mj-lt"/>
              </a:rPr>
              <a:t>rehearsal</a:t>
            </a:r>
          </a:p>
          <a:p>
            <a:pPr lvl="1"/>
            <a:r>
              <a:rPr lang="en-US" sz="2600" i="1" dirty="0" smtClean="0">
                <a:latin typeface="+mj-lt"/>
              </a:rPr>
              <a:t>Everything</a:t>
            </a:r>
            <a:r>
              <a:rPr lang="en-US" sz="2600" dirty="0" smtClean="0">
                <a:latin typeface="+mj-lt"/>
              </a:rPr>
              <a:t> we do/show means something</a:t>
            </a:r>
          </a:p>
          <a:p>
            <a:pPr lvl="2"/>
            <a:r>
              <a:rPr lang="en-US" sz="2400" dirty="0" smtClean="0">
                <a:latin typeface="+mj-lt"/>
              </a:rPr>
              <a:t>If it is helpful, keep it</a:t>
            </a:r>
          </a:p>
          <a:p>
            <a:pPr lvl="2"/>
            <a:r>
              <a:rPr lang="en-US" sz="2400" dirty="0" smtClean="0">
                <a:latin typeface="+mj-lt"/>
              </a:rPr>
              <a:t>If not, get rid of it!</a:t>
            </a:r>
            <a:endParaRPr lang="en-US" sz="24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7426">
            <a:off x="9329494" y="966061"/>
            <a:ext cx="1689800" cy="1452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7658">
            <a:off x="7391019" y="2616437"/>
            <a:ext cx="1457343" cy="1425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74181">
            <a:off x="6029095" y="5042240"/>
            <a:ext cx="1248906" cy="13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7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Fermata type II: hold but not break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561" y="2382674"/>
            <a:ext cx="5538697" cy="404912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Vos</a:t>
            </a:r>
            <a:r>
              <a:rPr lang="en-US" dirty="0" smtClean="0"/>
              <a:t> 72-73: stop, move </a:t>
            </a:r>
            <a:r>
              <a:rPr lang="en-US" dirty="0" smtClean="0"/>
              <a:t>on </a:t>
            </a:r>
            <a:r>
              <a:rPr lang="en-US" dirty="0" smtClean="0"/>
              <a:t>without a break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844" y="4238287"/>
            <a:ext cx="1121761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Fermata type III: </a:t>
            </a:r>
            <a:br>
              <a:rPr lang="en-US" dirty="0" smtClean="0"/>
            </a:br>
            <a:r>
              <a:rPr lang="en-US" dirty="0" smtClean="0"/>
              <a:t>hold + breath in tempo, no pause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Vos</a:t>
            </a:r>
            <a:r>
              <a:rPr lang="en-US" dirty="0" smtClean="0"/>
              <a:t> b.8-9</a:t>
            </a:r>
          </a:p>
          <a:p>
            <a:pPr lvl="1"/>
            <a:r>
              <a:rPr lang="en-US" dirty="0" smtClean="0"/>
              <a:t>Cut followed by prep</a:t>
            </a:r>
          </a:p>
          <a:p>
            <a:pPr lvl="1"/>
            <a:r>
              <a:rPr lang="en-US" dirty="0" smtClean="0"/>
              <a:t>End of cut = start of prep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299" y="1807204"/>
            <a:ext cx="5239426" cy="3983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367" y="2053027"/>
            <a:ext cx="1121761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change: gradual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show dynamic change?</a:t>
            </a:r>
          </a:p>
          <a:p>
            <a:pPr lvl="1"/>
            <a:r>
              <a:rPr lang="en-US" dirty="0" smtClean="0"/>
              <a:t>Size of pattern</a:t>
            </a:r>
          </a:p>
          <a:p>
            <a:pPr lvl="1"/>
            <a:r>
              <a:rPr lang="en-US" dirty="0" smtClean="0"/>
              <a:t>Intensity of gesture</a:t>
            </a:r>
          </a:p>
          <a:p>
            <a:pPr lvl="1"/>
            <a:r>
              <a:rPr lang="en-US" dirty="0" smtClean="0"/>
              <a:t>Left-hand motion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483801" y="3763169"/>
            <a:ext cx="5906324" cy="239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7238">
            <a:off x="10195807" y="427428"/>
            <a:ext cx="657428" cy="261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Gradual change: O </a:t>
            </a:r>
            <a:r>
              <a:rPr lang="en-US" dirty="0" err="1" smtClean="0"/>
              <a:t>Vos</a:t>
            </a:r>
            <a:r>
              <a:rPr lang="en-US" baseline="0" dirty="0" smtClean="0"/>
              <a:t> 7-8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6072" y="1924587"/>
            <a:ext cx="5243014" cy="398713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Try all three ways:</a:t>
            </a:r>
          </a:p>
          <a:p>
            <a:pPr lvl="1"/>
            <a:r>
              <a:rPr lang="en-US" dirty="0" smtClean="0"/>
              <a:t>Size change</a:t>
            </a:r>
          </a:p>
          <a:p>
            <a:pPr lvl="1"/>
            <a:r>
              <a:rPr lang="en-US" dirty="0" smtClean="0"/>
              <a:t>Intensity</a:t>
            </a:r>
            <a:r>
              <a:rPr lang="en-US" baseline="0" dirty="0" smtClean="0"/>
              <a:t> change</a:t>
            </a:r>
          </a:p>
          <a:p>
            <a:pPr lvl="1"/>
            <a:r>
              <a:rPr lang="en-US" baseline="0" dirty="0" smtClean="0"/>
              <a:t>L.H. gesture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045" y="2037528"/>
            <a:ext cx="288060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817" y="53564"/>
            <a:ext cx="9751484" cy="684216"/>
          </a:xfrm>
        </p:spPr>
        <p:txBody>
          <a:bodyPr/>
          <a:lstStyle/>
          <a:p>
            <a:r>
              <a:rPr lang="en-US" dirty="0" smtClean="0"/>
              <a:t>Dynamic change:</a:t>
            </a:r>
            <a:r>
              <a:rPr lang="en-US" baseline="0" dirty="0" smtClean="0"/>
              <a:t> sudden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769993" y="737780"/>
            <a:ext cx="9133667" cy="4056062"/>
          </a:xfrm>
        </p:spPr>
        <p:txBody>
          <a:bodyPr/>
          <a:lstStyle/>
          <a:p>
            <a:r>
              <a:rPr lang="en-US" dirty="0" smtClean="0"/>
              <a:t>When does the change occur</a:t>
            </a:r>
            <a:r>
              <a:rPr lang="en-US" dirty="0" smtClean="0"/>
              <a:t>?</a:t>
            </a:r>
          </a:p>
          <a:p>
            <a:pPr marL="450850" lvl="1" indent="0">
              <a:buNone/>
            </a:pPr>
            <a:r>
              <a:rPr lang="en-US" dirty="0" smtClean="0"/>
              <a:t>…on the down beat</a:t>
            </a:r>
          </a:p>
          <a:p>
            <a:r>
              <a:rPr lang="en-US" dirty="0" smtClean="0"/>
              <a:t>When do we </a:t>
            </a:r>
            <a:r>
              <a:rPr lang="en-US" i="1" dirty="0" smtClean="0"/>
              <a:t>show</a:t>
            </a:r>
            <a:r>
              <a:rPr lang="en-US" dirty="0" smtClean="0"/>
              <a:t> the change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…on the prep </a:t>
            </a:r>
            <a:r>
              <a:rPr lang="en-US" i="1" dirty="0" smtClean="0"/>
              <a:t>before</a:t>
            </a:r>
            <a:r>
              <a:rPr lang="en-US" dirty="0" smtClean="0"/>
              <a:t> the change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‘piano’ four   		‘forte’ four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098" y="2838481"/>
            <a:ext cx="7612818" cy="1524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006" y="4614234"/>
            <a:ext cx="2176910" cy="2158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71" y="5296157"/>
            <a:ext cx="965056" cy="9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00" y="239767"/>
            <a:ext cx="9751484" cy="868362"/>
          </a:xfrm>
        </p:spPr>
        <p:txBody>
          <a:bodyPr/>
          <a:lstStyle/>
          <a:p>
            <a:r>
              <a:rPr lang="en-US" dirty="0" smtClean="0"/>
              <a:t>Sudden change P to FF: The Panther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6080" y="1108129"/>
            <a:ext cx="3481662" cy="5558958"/>
          </a:xfrm>
          <a:prstGeom prst="rect">
            <a:avLst/>
          </a:prstGeom>
        </p:spPr>
      </p:pic>
      <p:pic>
        <p:nvPicPr>
          <p:cNvPr id="5" name="hPpoJlJWSj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77418" y="1817660"/>
            <a:ext cx="3408766" cy="19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Sudden change </a:t>
            </a:r>
            <a:r>
              <a:rPr lang="en-US" i="1" dirty="0" smtClean="0"/>
              <a:t>F</a:t>
            </a:r>
            <a:r>
              <a:rPr lang="en-US" dirty="0" smtClean="0"/>
              <a:t> to </a:t>
            </a:r>
            <a:r>
              <a:rPr lang="en-US" i="1" dirty="0" smtClean="0"/>
              <a:t>P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0100" y="1495586"/>
            <a:ext cx="5786040" cy="48671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Big four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Small four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873" y="2290233"/>
            <a:ext cx="2283308" cy="2266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873" y="5577532"/>
            <a:ext cx="913255" cy="9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6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Articulations: spice in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basic types?</a:t>
            </a:r>
          </a:p>
          <a:p>
            <a:pPr lvl="1"/>
            <a:r>
              <a:rPr lang="en-US" dirty="0" smtClean="0"/>
              <a:t>Legato</a:t>
            </a:r>
          </a:p>
          <a:p>
            <a:pPr lvl="1"/>
            <a:r>
              <a:rPr lang="en-US" dirty="0" smtClean="0"/>
              <a:t>Staccato                      .</a:t>
            </a:r>
          </a:p>
          <a:p>
            <a:pPr lvl="1"/>
            <a:r>
              <a:rPr lang="en-US" dirty="0" smtClean="0"/>
              <a:t>Tenuto                        _</a:t>
            </a:r>
          </a:p>
          <a:p>
            <a:pPr lvl="1"/>
            <a:r>
              <a:rPr lang="en-US" dirty="0" err="1" smtClean="0"/>
              <a:t>Marcato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How to show?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1436">
            <a:off x="10366254" y="445646"/>
            <a:ext cx="1396745" cy="2061142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 rot="19616424">
            <a:off x="4360389" y="2458396"/>
            <a:ext cx="780880" cy="602753"/>
          </a:xfrm>
          <a:prstGeom prst="arc">
            <a:avLst>
              <a:gd name="adj1" fmla="val 15701583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35839" y="3700179"/>
            <a:ext cx="463335" cy="125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47352">
            <a:off x="4518999" y="3481325"/>
            <a:ext cx="463659" cy="2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0"/>
            <a:ext cx="9751484" cy="868362"/>
          </a:xfrm>
        </p:spPr>
        <p:txBody>
          <a:bodyPr/>
          <a:lstStyle/>
          <a:p>
            <a:r>
              <a:rPr lang="en-US" dirty="0" smtClean="0"/>
              <a:t>Legato: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Abendlied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868362"/>
            <a:ext cx="9751484" cy="4056062"/>
          </a:xfrm>
        </p:spPr>
        <p:txBody>
          <a:bodyPr/>
          <a:lstStyle/>
          <a:p>
            <a:r>
              <a:rPr lang="en-US" dirty="0" smtClean="0"/>
              <a:t>Fluid</a:t>
            </a:r>
          </a:p>
          <a:p>
            <a:r>
              <a:rPr lang="en-US" baseline="0" dirty="0" smtClean="0"/>
              <a:t>No bumps or sudden changes</a:t>
            </a:r>
          </a:p>
          <a:p>
            <a:r>
              <a:rPr lang="en-US" dirty="0" smtClean="0"/>
              <a:t>Flexible wrist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427" y="2212185"/>
            <a:ext cx="5508543" cy="376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281324"/>
            <a:ext cx="9751484" cy="868362"/>
          </a:xfrm>
        </p:spPr>
        <p:txBody>
          <a:bodyPr/>
          <a:lstStyle/>
          <a:p>
            <a:r>
              <a:rPr lang="en-US" dirty="0" smtClean="0"/>
              <a:t>Staccato: </a:t>
            </a:r>
            <a:r>
              <a:rPr lang="en-US" dirty="0" err="1" smtClean="0"/>
              <a:t>Rotala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757" y="1149686"/>
            <a:ext cx="9751484" cy="4419600"/>
          </a:xfrm>
        </p:spPr>
        <p:txBody>
          <a:bodyPr/>
          <a:lstStyle/>
          <a:p>
            <a:r>
              <a:rPr lang="en-US" dirty="0" smtClean="0"/>
              <a:t>Sharp flick of wrist </a:t>
            </a:r>
          </a:p>
          <a:p>
            <a:r>
              <a:rPr lang="en-US" dirty="0" smtClean="0"/>
              <a:t>Light weight</a:t>
            </a:r>
          </a:p>
          <a:p>
            <a:r>
              <a:rPr lang="en-US" dirty="0" smtClean="0"/>
              <a:t>Almost no time moving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778" y="1768538"/>
            <a:ext cx="5964203" cy="40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3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208770"/>
            <a:ext cx="9751484" cy="721128"/>
          </a:xfrm>
        </p:spPr>
        <p:txBody>
          <a:bodyPr/>
          <a:lstStyle/>
          <a:p>
            <a:r>
              <a:rPr lang="en-US" dirty="0" smtClean="0"/>
              <a:t>Introduction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170122"/>
            <a:ext cx="9751484" cy="5323668"/>
          </a:xfrm>
        </p:spPr>
        <p:txBody>
          <a:bodyPr/>
          <a:lstStyle/>
          <a:p>
            <a:r>
              <a:rPr lang="en-US" dirty="0" smtClean="0"/>
              <a:t>What can/do we show?</a:t>
            </a:r>
          </a:p>
          <a:p>
            <a:pPr lvl="1"/>
            <a:r>
              <a:rPr lang="en-US" dirty="0" smtClean="0"/>
              <a:t>Beat patterns</a:t>
            </a:r>
          </a:p>
          <a:p>
            <a:pPr lvl="1"/>
            <a:r>
              <a:rPr lang="en-US" dirty="0" smtClean="0"/>
              <a:t>Starts/stops</a:t>
            </a:r>
          </a:p>
          <a:p>
            <a:pPr lvl="1"/>
            <a:r>
              <a:rPr lang="en-US" dirty="0" smtClean="0"/>
              <a:t>Fermatas</a:t>
            </a:r>
          </a:p>
          <a:p>
            <a:pPr lvl="1"/>
            <a:r>
              <a:rPr lang="en-US" dirty="0" smtClean="0"/>
              <a:t>Dynamics and</a:t>
            </a:r>
            <a:r>
              <a:rPr lang="en-US" baseline="0" dirty="0" smtClean="0"/>
              <a:t> changes (gradual and sudden)</a:t>
            </a:r>
          </a:p>
          <a:p>
            <a:pPr lvl="1"/>
            <a:r>
              <a:rPr lang="en-US" baseline="0" dirty="0" smtClean="0"/>
              <a:t>Tempo and changes (gradual and sudden)</a:t>
            </a:r>
          </a:p>
          <a:p>
            <a:pPr lvl="1"/>
            <a:r>
              <a:rPr lang="en-US" baseline="0" dirty="0" smtClean="0"/>
              <a:t>Articulation</a:t>
            </a:r>
          </a:p>
          <a:p>
            <a:pPr lvl="1"/>
            <a:r>
              <a:rPr lang="en-US" baseline="0" dirty="0" smtClean="0"/>
              <a:t>Shape of the line</a:t>
            </a:r>
          </a:p>
          <a:p>
            <a:pPr lvl="1"/>
            <a:r>
              <a:rPr lang="en-US" baseline="0" dirty="0" smtClean="0"/>
              <a:t>Priority of part</a:t>
            </a:r>
          </a:p>
          <a:p>
            <a:pPr lvl="1"/>
            <a:r>
              <a:rPr lang="en-US" baseline="0" dirty="0" smtClean="0"/>
              <a:t>Color</a:t>
            </a:r>
          </a:p>
          <a:p>
            <a:pPr lvl="1"/>
            <a:r>
              <a:rPr lang="en-US" baseline="0" dirty="0" smtClean="0"/>
              <a:t>Emotion</a:t>
            </a:r>
          </a:p>
          <a:p>
            <a:pPr lvl="1"/>
            <a:r>
              <a:rPr lang="en-US" baseline="0" dirty="0" smtClean="0"/>
              <a:t>And more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5755">
            <a:off x="9081669" y="1267643"/>
            <a:ext cx="1759220" cy="2265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2273">
            <a:off x="6400045" y="3967790"/>
            <a:ext cx="2564868" cy="23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Tenuto: </a:t>
            </a:r>
            <a:r>
              <a:rPr lang="en-US" dirty="0" err="1" smtClean="0"/>
              <a:t>Abendlied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8615" y="1887042"/>
            <a:ext cx="6992070" cy="381633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Heavy</a:t>
            </a:r>
            <a:r>
              <a:rPr lang="en-US" baseline="0" dirty="0" smtClean="0"/>
              <a:t> pull</a:t>
            </a:r>
          </a:p>
          <a:p>
            <a:r>
              <a:rPr lang="en-US" baseline="0" dirty="0" smtClean="0"/>
              <a:t>Wrist leads…</a:t>
            </a:r>
          </a:p>
          <a:p>
            <a:pPr lvl="1"/>
            <a:r>
              <a:rPr lang="en-US" dirty="0" smtClean="0"/>
              <a:t>Fingers follow</a:t>
            </a:r>
          </a:p>
        </p:txBody>
      </p:sp>
    </p:spTree>
    <p:extLst>
      <p:ext uri="{BB962C8B-B14F-4D97-AF65-F5344CB8AC3E}">
        <p14:creationId xmlns:p14="http://schemas.microsoft.com/office/powerpoint/2010/main" val="429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Strong downward thrust</a:t>
            </a:r>
          </a:p>
          <a:p>
            <a:r>
              <a:rPr lang="en-US" dirty="0" smtClean="0"/>
              <a:t>Short rebound</a:t>
            </a:r>
          </a:p>
          <a:p>
            <a:r>
              <a:rPr lang="en-US" dirty="0" smtClean="0"/>
              <a:t>Intensity in hand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Marcato</a:t>
            </a:r>
            <a:r>
              <a:rPr lang="en-US" dirty="0" smtClean="0"/>
              <a:t>: the Kangaroo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5228" y="1890122"/>
            <a:ext cx="5627606" cy="41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13" y="0"/>
            <a:ext cx="9751484" cy="681925"/>
          </a:xfrm>
        </p:spPr>
        <p:txBody>
          <a:bodyPr/>
          <a:lstStyle/>
          <a:p>
            <a:r>
              <a:rPr lang="en-US" dirty="0" smtClean="0"/>
              <a:t>Tempo change: slowing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784" y="898229"/>
            <a:ext cx="9751484" cy="4056062"/>
          </a:xfrm>
        </p:spPr>
        <p:txBody>
          <a:bodyPr/>
          <a:lstStyle/>
          <a:p>
            <a:r>
              <a:rPr lang="en-US" dirty="0" smtClean="0"/>
              <a:t>How to show?</a:t>
            </a:r>
          </a:p>
          <a:p>
            <a:pPr lvl="1"/>
            <a:r>
              <a:rPr lang="en-US" dirty="0" smtClean="0"/>
              <a:t>More tenuto</a:t>
            </a:r>
          </a:p>
          <a:p>
            <a:pPr lvl="1"/>
            <a:r>
              <a:rPr lang="en-US" dirty="0" smtClean="0"/>
              <a:t>Eye contact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176" y="843986"/>
            <a:ext cx="4275030" cy="56343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01519" y="3781586"/>
            <a:ext cx="650928" cy="3409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3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 change: speeding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separation: staccato/</a:t>
            </a:r>
            <a:r>
              <a:rPr lang="en-US" dirty="0" err="1" smtClean="0"/>
              <a:t>marcato</a:t>
            </a:r>
            <a:endParaRPr lang="en-US" dirty="0" smtClean="0"/>
          </a:p>
          <a:p>
            <a:r>
              <a:rPr lang="en-US" dirty="0" smtClean="0"/>
              <a:t>Small</a:t>
            </a:r>
            <a:r>
              <a:rPr lang="en-US" baseline="0" dirty="0" smtClean="0"/>
              <a:t> pattern</a:t>
            </a:r>
          </a:p>
          <a:p>
            <a:r>
              <a:rPr lang="en-US" baseline="0" dirty="0" smtClean="0"/>
              <a:t>Eye contact</a:t>
            </a:r>
          </a:p>
        </p:txBody>
      </p:sp>
    </p:spTree>
    <p:extLst>
      <p:ext uri="{BB962C8B-B14F-4D97-AF65-F5344CB8AC3E}">
        <p14:creationId xmlns:p14="http://schemas.microsoft.com/office/powerpoint/2010/main" val="27993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 change: sudden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1997" y="1572319"/>
            <a:ext cx="4771727" cy="3182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724" y="1547531"/>
            <a:ext cx="6510029" cy="1616283"/>
          </a:xfrm>
          <a:prstGeom prst="rect">
            <a:avLst/>
          </a:prstGeom>
        </p:spPr>
      </p:pic>
      <p:pic>
        <p:nvPicPr>
          <p:cNvPr id="6" name="ZVHkA9oqeF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602738" y="3650322"/>
            <a:ext cx="4572000" cy="257175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1219201" y="1735138"/>
            <a:ext cx="9751484" cy="539408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Change occurs on prep ictus</a:t>
            </a:r>
          </a:p>
          <a:p>
            <a:pPr lvl="1"/>
            <a:r>
              <a:rPr lang="en-US" dirty="0" smtClean="0"/>
              <a:t>New prep in new tempo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636" y="1371600"/>
            <a:ext cx="2728072" cy="16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6981">
            <a:off x="5839133" y="2242455"/>
            <a:ext cx="1074243" cy="109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expression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1219201" y="1735138"/>
            <a:ext cx="9751484" cy="5122862"/>
          </a:xfrm>
        </p:spPr>
        <p:txBody>
          <a:bodyPr/>
          <a:lstStyle/>
          <a:p>
            <a:r>
              <a:rPr lang="en-US" dirty="0" smtClean="0"/>
              <a:t>WE should decide what the piece means to us</a:t>
            </a:r>
          </a:p>
          <a:p>
            <a:pPr lvl="1"/>
            <a:r>
              <a:rPr lang="en-US" dirty="0" smtClean="0"/>
              <a:t>Shenandoah</a:t>
            </a:r>
          </a:p>
          <a:p>
            <a:pPr lvl="2"/>
            <a:r>
              <a:rPr lang="en-US" dirty="0" smtClean="0"/>
              <a:t>Lost love</a:t>
            </a:r>
          </a:p>
          <a:p>
            <a:pPr lvl="2"/>
            <a:r>
              <a:rPr lang="en-US" dirty="0" smtClean="0"/>
              <a:t>Homesickness</a:t>
            </a:r>
          </a:p>
          <a:p>
            <a:pPr lvl="2"/>
            <a:r>
              <a:rPr lang="en-US" dirty="0" smtClean="0"/>
              <a:t>Longing for something out of reach</a:t>
            </a:r>
          </a:p>
          <a:p>
            <a:pPr lvl="1"/>
            <a:r>
              <a:rPr lang="en-US" dirty="0" err="1" smtClean="0"/>
              <a:t>Nyon</a:t>
            </a:r>
            <a:endParaRPr lang="en-US" dirty="0" smtClean="0"/>
          </a:p>
          <a:p>
            <a:pPr lvl="2"/>
            <a:r>
              <a:rPr lang="en-US" dirty="0" smtClean="0"/>
              <a:t>Youthful impetuousness</a:t>
            </a:r>
          </a:p>
          <a:p>
            <a:pPr lvl="2"/>
            <a:r>
              <a:rPr lang="en-US" dirty="0" smtClean="0"/>
              <a:t>Throwing off the shackles of convention</a:t>
            </a:r>
          </a:p>
          <a:p>
            <a:pPr lvl="2"/>
            <a:r>
              <a:rPr lang="en-US" dirty="0" smtClean="0"/>
              <a:t>Unbridled exuberance</a:t>
            </a:r>
          </a:p>
          <a:p>
            <a:r>
              <a:rPr lang="en-US" dirty="0" smtClean="0"/>
              <a:t>This meaning should inform every aspect</a:t>
            </a:r>
          </a:p>
          <a:p>
            <a:pPr lvl="1"/>
            <a:r>
              <a:rPr lang="en-US" dirty="0" smtClean="0"/>
              <a:t>Musical decisions</a:t>
            </a:r>
          </a:p>
          <a:p>
            <a:pPr lvl="1"/>
            <a:r>
              <a:rPr lang="en-US" dirty="0" smtClean="0"/>
              <a:t>Facial expression</a:t>
            </a:r>
          </a:p>
          <a:p>
            <a:pPr lvl="1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459842">
            <a:off x="8519214" y="495061"/>
            <a:ext cx="2459979" cy="2459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5218">
            <a:off x="8048076" y="4218627"/>
            <a:ext cx="1402663" cy="140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2912">
            <a:off x="907866" y="274145"/>
            <a:ext cx="1246500" cy="1326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371599"/>
            <a:ext cx="9751484" cy="5184183"/>
          </a:xfrm>
        </p:spPr>
        <p:txBody>
          <a:bodyPr/>
          <a:lstStyle/>
          <a:p>
            <a:r>
              <a:rPr lang="en-US" dirty="0" smtClean="0"/>
              <a:t>Everything we do should contribute to better music!</a:t>
            </a:r>
          </a:p>
          <a:p>
            <a:pPr lvl="1"/>
            <a:r>
              <a:rPr lang="en-US" dirty="0" smtClean="0"/>
              <a:t>We are not time beaters</a:t>
            </a:r>
          </a:p>
          <a:p>
            <a:pPr lvl="1"/>
            <a:r>
              <a:rPr lang="en-US" dirty="0" smtClean="0"/>
              <a:t>We are full participants in the musical experience</a:t>
            </a:r>
          </a:p>
          <a:p>
            <a:r>
              <a:rPr lang="en-US" dirty="0" smtClean="0"/>
              <a:t>What does the choir need from us right now, in this spot!!</a:t>
            </a:r>
          </a:p>
          <a:p>
            <a:pPr lvl="1"/>
            <a:r>
              <a:rPr lang="en-US" dirty="0" smtClean="0"/>
              <a:t>Usually… “less is more”</a:t>
            </a:r>
          </a:p>
          <a:p>
            <a:pPr lvl="1"/>
            <a:r>
              <a:rPr lang="en-US" dirty="0" smtClean="0"/>
              <a:t>Choose what the choir most needs right now and deliver</a:t>
            </a:r>
          </a:p>
          <a:p>
            <a:pPr lvl="2"/>
            <a:r>
              <a:rPr lang="en-US" dirty="0" smtClean="0"/>
              <a:t>Tempo</a:t>
            </a:r>
          </a:p>
          <a:p>
            <a:pPr lvl="2"/>
            <a:r>
              <a:rPr lang="en-US" dirty="0" smtClean="0"/>
              <a:t>Color</a:t>
            </a:r>
          </a:p>
          <a:p>
            <a:pPr lvl="2"/>
            <a:r>
              <a:rPr lang="en-US" dirty="0" smtClean="0"/>
              <a:t>Line</a:t>
            </a:r>
          </a:p>
          <a:p>
            <a:pPr lvl="2"/>
            <a:r>
              <a:rPr lang="en-US" dirty="0" smtClean="0"/>
              <a:t>Balancing </a:t>
            </a:r>
          </a:p>
          <a:p>
            <a:pPr lvl="1"/>
            <a:r>
              <a:rPr lang="en-US" dirty="0" smtClean="0"/>
              <a:t>First rehearsal might be entirely giving beats</a:t>
            </a:r>
          </a:p>
          <a:p>
            <a:pPr lvl="1"/>
            <a:r>
              <a:rPr lang="en-US" dirty="0" smtClean="0"/>
              <a:t>Concert might be NO patterns, just expressive nuance gestures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1838">
            <a:off x="9252680" y="622356"/>
            <a:ext cx="1981477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2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1134">
            <a:off x="3965537" y="688374"/>
            <a:ext cx="3975404" cy="281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9324">
            <a:off x="4191001" y="3949858"/>
            <a:ext cx="3121423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4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choir’s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First reading…</a:t>
            </a:r>
          </a:p>
          <a:p>
            <a:pPr lvl="1"/>
            <a:r>
              <a:rPr lang="en-US" sz="2400" dirty="0" smtClean="0"/>
              <a:t>Tempo</a:t>
            </a:r>
          </a:p>
          <a:p>
            <a:pPr lvl="1"/>
            <a:r>
              <a:rPr lang="en-US" sz="2400" dirty="0" smtClean="0"/>
              <a:t>Entrances </a:t>
            </a:r>
            <a:endParaRPr lang="en-US" sz="2400" dirty="0"/>
          </a:p>
          <a:p>
            <a:r>
              <a:rPr lang="en-US" sz="2800" dirty="0" smtClean="0"/>
              <a:t>Performance…</a:t>
            </a:r>
          </a:p>
          <a:p>
            <a:pPr lvl="1"/>
            <a:r>
              <a:rPr lang="en-US" sz="2400" dirty="0" smtClean="0"/>
              <a:t>Much less directing traffic</a:t>
            </a:r>
          </a:p>
          <a:p>
            <a:pPr lvl="1"/>
            <a:r>
              <a:rPr lang="en-US" sz="2400" dirty="0" smtClean="0"/>
              <a:t>More shaping nuance</a:t>
            </a:r>
          </a:p>
          <a:p>
            <a:pPr lvl="1"/>
            <a:r>
              <a:rPr lang="en-US" sz="2400" dirty="0" smtClean="0"/>
              <a:t>More communicating drama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6816">
            <a:off x="7589729" y="1846360"/>
            <a:ext cx="1414786" cy="218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basics: Posture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Principle: conducting as metaphor!   “What they see…”</a:t>
            </a:r>
          </a:p>
          <a:p>
            <a:r>
              <a:rPr lang="en-US" dirty="0" smtClean="0"/>
              <a:t>Singer’s posture = conductor’s posture</a:t>
            </a:r>
          </a:p>
          <a:p>
            <a:pPr lvl="1"/>
            <a:r>
              <a:rPr lang="en-US" dirty="0" smtClean="0"/>
              <a:t>Tall spine</a:t>
            </a:r>
          </a:p>
          <a:p>
            <a:pPr lvl="1"/>
            <a:r>
              <a:rPr lang="en-US" dirty="0" smtClean="0"/>
              <a:t>Tail tucked in</a:t>
            </a:r>
          </a:p>
          <a:p>
            <a:pPr lvl="1"/>
            <a:r>
              <a:rPr lang="en-US" dirty="0" smtClean="0"/>
              <a:t>Shoulders back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343401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4513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7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and hand 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9921" y="1371600"/>
            <a:ext cx="6899846" cy="46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 patterns: four-beat pattern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8870" y="1696595"/>
            <a:ext cx="6561815" cy="3665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70" y="1696595"/>
            <a:ext cx="2811387" cy="27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84787"/>
            <a:ext cx="9751484" cy="868362"/>
          </a:xfrm>
        </p:spPr>
        <p:txBody>
          <a:bodyPr/>
          <a:lstStyle/>
          <a:p>
            <a:r>
              <a:rPr lang="en-US" dirty="0" smtClean="0"/>
              <a:t>Three-beat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28" y="1560053"/>
            <a:ext cx="2769862" cy="2819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118" y="1165315"/>
            <a:ext cx="4377256" cy="519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243228"/>
            <a:ext cx="9751484" cy="868362"/>
          </a:xfrm>
        </p:spPr>
        <p:txBody>
          <a:bodyPr/>
          <a:lstStyle/>
          <a:p>
            <a:r>
              <a:rPr lang="en-US" dirty="0" smtClean="0"/>
              <a:t>Two-beat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608893"/>
            <a:ext cx="2818224" cy="2808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841" y="1247613"/>
            <a:ext cx="7134385" cy="545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3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4263</TotalTime>
  <Words>776</Words>
  <Application>Microsoft Office PowerPoint</Application>
  <PresentationFormat>Widescreen</PresentationFormat>
  <Paragraphs>218</Paragraphs>
  <Slides>37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Calibri</vt:lpstr>
      <vt:lpstr>Goudy Old Style</vt:lpstr>
      <vt:lpstr>Impact</vt:lpstr>
      <vt:lpstr>Rockwell</vt:lpstr>
      <vt:lpstr>Times New Roman</vt:lpstr>
      <vt:lpstr>Inkwell</vt:lpstr>
      <vt:lpstr>Conducting as metaphor:  what they see is what you get</vt:lpstr>
      <vt:lpstr>Introduction</vt:lpstr>
      <vt:lpstr>Introduction (continued)</vt:lpstr>
      <vt:lpstr>Evolution of the choir’s needs</vt:lpstr>
      <vt:lpstr>A few basics: Posture</vt:lpstr>
      <vt:lpstr>Arm and hand position</vt:lpstr>
      <vt:lpstr>Beat patterns: four-beat pattern</vt:lpstr>
      <vt:lpstr>Three-beat pattern</vt:lpstr>
      <vt:lpstr>Two-beat pattern</vt:lpstr>
      <vt:lpstr>A couple pattern problems…</vt:lpstr>
      <vt:lpstr>The Preparatory Beat! </vt:lpstr>
      <vt:lpstr>Some examples…</vt:lpstr>
      <vt:lpstr>Prep practice in real music</vt:lpstr>
      <vt:lpstr>Rotala</vt:lpstr>
      <vt:lpstr>The Cow</vt:lpstr>
      <vt:lpstr>Final cuts</vt:lpstr>
      <vt:lpstr>Examples</vt:lpstr>
      <vt:lpstr>Fermatas</vt:lpstr>
      <vt:lpstr>Fermata type I: Hold + full stop (caesura)</vt:lpstr>
      <vt:lpstr>Fermata type II: hold but not break</vt:lpstr>
      <vt:lpstr>Fermata type III:  hold + breath in tempo, no pause</vt:lpstr>
      <vt:lpstr>Dynamic change: gradual</vt:lpstr>
      <vt:lpstr>Gradual change: O Vos 7-8</vt:lpstr>
      <vt:lpstr>Dynamic change: sudden</vt:lpstr>
      <vt:lpstr>Sudden change P to FF: The Panther</vt:lpstr>
      <vt:lpstr>Sudden change F to P: Nyon</vt:lpstr>
      <vt:lpstr>Articulations: spice in music</vt:lpstr>
      <vt:lpstr>Legato: Abendlied</vt:lpstr>
      <vt:lpstr>Staccato: Rotala</vt:lpstr>
      <vt:lpstr>Tenuto: Abendlied </vt:lpstr>
      <vt:lpstr>Marcato: the Kangaroo</vt:lpstr>
      <vt:lpstr>Tempo change: slowing down</vt:lpstr>
      <vt:lpstr>Tempo change: speeding up</vt:lpstr>
      <vt:lpstr>Tempo change: sudden</vt:lpstr>
      <vt:lpstr>Facial expression</vt:lpstr>
      <vt:lpstr>Bottom line!</vt:lpstr>
      <vt:lpstr>PowerPoint Presentation</vt:lpstr>
    </vt:vector>
  </TitlesOfParts>
  <Company>NWC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beyond pitch and rhythm: the journey towards expressive musicality</dc:title>
  <dc:creator>Holm, Thomas</dc:creator>
  <cp:lastModifiedBy>Holm, Thomas</cp:lastModifiedBy>
  <cp:revision>83</cp:revision>
  <dcterms:created xsi:type="dcterms:W3CDTF">2018-07-15T01:59:23Z</dcterms:created>
  <dcterms:modified xsi:type="dcterms:W3CDTF">2018-07-23T20:04:12Z</dcterms:modified>
</cp:coreProperties>
</file>